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86" r:id="rId3"/>
    <p:sldId id="290" r:id="rId4"/>
    <p:sldId id="273" r:id="rId5"/>
    <p:sldId id="284" r:id="rId6"/>
    <p:sldId id="291" r:id="rId7"/>
    <p:sldId id="289" r:id="rId8"/>
    <p:sldId id="276" r:id="rId9"/>
    <p:sldId id="270" r:id="rId1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tte Bæk" initials="AB" lastIdx="1" clrIdx="0">
    <p:extLst>
      <p:ext uri="{19B8F6BF-5375-455C-9EA6-DF929625EA0E}">
        <p15:presenceInfo xmlns:p15="http://schemas.microsoft.com/office/powerpoint/2012/main" userId="S-1-5-21-3959678078-3100976062-2067545247-7528" providerId="AD"/>
      </p:ext>
    </p:extLst>
  </p:cmAuthor>
  <p:cmAuthor id="2" name="Signe Dolberg McKinney" initials="SM" lastIdx="7" clrIdx="1">
    <p:extLst>
      <p:ext uri="{19B8F6BF-5375-455C-9EA6-DF929625EA0E}">
        <p15:presenceInfo xmlns:p15="http://schemas.microsoft.com/office/powerpoint/2012/main" userId="S::dcsigmc@assens.dk::4f194f57-57fd-4042-9a70-7ff268d6fc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3953" autoAdjust="0"/>
  </p:normalViewPr>
  <p:slideViewPr>
    <p:cSldViewPr snapToGrid="0">
      <p:cViewPr varScale="1">
        <p:scale>
          <a:sx n="108" d="100"/>
          <a:sy n="108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Samlet  495.000 tons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CO2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71-47CA-B5DA-93844B4EB4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71-47CA-B5DA-93844B4EB4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71-47CA-B5DA-93844B4EB4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71-47CA-B5DA-93844B4EB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'Ark1'!$A$2:$A$5</c:f>
              <c:strCache>
                <c:ptCount val="4"/>
                <c:pt idx="0">
                  <c:v>Energi</c:v>
                </c:pt>
                <c:pt idx="1">
                  <c:v>Transport</c:v>
                </c:pt>
                <c:pt idx="2">
                  <c:v>Landbrug </c:v>
                </c:pt>
                <c:pt idx="3">
                  <c:v>Øvrige 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28</c:v>
                </c:pt>
                <c:pt idx="1">
                  <c:v>31</c:v>
                </c:pt>
                <c:pt idx="2">
                  <c:v>38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7-4FCB-97B7-C38224E51B1B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CO3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71-47CA-B5DA-93844B4EB4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71-47CA-B5DA-93844B4EB4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571-47CA-B5DA-93844B4EB4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571-47CA-B5DA-93844B4EB4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4"/>
                <c:pt idx="0">
                  <c:v>Energi</c:v>
                </c:pt>
                <c:pt idx="1">
                  <c:v>Transport</c:v>
                </c:pt>
                <c:pt idx="2">
                  <c:v>Landbrug </c:v>
                </c:pt>
                <c:pt idx="3">
                  <c:v>Øvrige 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139412</c:v>
                </c:pt>
                <c:pt idx="1">
                  <c:v>155144</c:v>
                </c:pt>
                <c:pt idx="2">
                  <c:v>186415</c:v>
                </c:pt>
                <c:pt idx="3">
                  <c:v>14048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7-4FCB-97B7-C38224E51B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Samlet 412.000 tons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3-45FA-B0B4-1A51EC0FE6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3-45FA-B0B4-1A51EC0FE6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63-45FA-B0B4-1A51EC0FE6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63-45FA-B0B4-1A51EC0FE6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'Ark1'!$A$2:$A$5</c:f>
              <c:strCache>
                <c:ptCount val="4"/>
                <c:pt idx="0">
                  <c:v>Energi</c:v>
                </c:pt>
                <c:pt idx="1">
                  <c:v>Transport</c:v>
                </c:pt>
                <c:pt idx="2">
                  <c:v>Landbrug</c:v>
                </c:pt>
                <c:pt idx="3">
                  <c:v>Øvrige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21</c:v>
                </c:pt>
                <c:pt idx="1">
                  <c:v>33</c:v>
                </c:pt>
                <c:pt idx="2">
                  <c:v>42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5-4F6E-B38A-98F8B4AEB904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Kolonne1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63-45FA-B0B4-1A51EC0FE6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63-45FA-B0B4-1A51EC0FE6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163-45FA-B0B4-1A51EC0FE6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163-45FA-B0B4-1A51EC0FE6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'Ark1'!$A$2:$A$5</c:f>
              <c:strCache>
                <c:ptCount val="4"/>
                <c:pt idx="0">
                  <c:v>Energi</c:v>
                </c:pt>
                <c:pt idx="1">
                  <c:v>Transport</c:v>
                </c:pt>
                <c:pt idx="2">
                  <c:v>Landbrug</c:v>
                </c:pt>
                <c:pt idx="3">
                  <c:v>Øvrige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88313</c:v>
                </c:pt>
                <c:pt idx="1">
                  <c:v>134372</c:v>
                </c:pt>
                <c:pt idx="2">
                  <c:v>174420</c:v>
                </c:pt>
                <c:pt idx="3">
                  <c:v>15346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15-4F6E-B38A-98F8B4AEB90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3387301045305E-2"/>
          <c:y val="2.6593147496027685E-2"/>
          <c:w val="0.39156087741178763"/>
          <c:h val="0.77274946685212709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tons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7A-412C-B83D-28041B7DD8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7A-412C-B83D-28041B7DD8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7A-412C-B83D-28041B7DD8F7}"/>
              </c:ext>
            </c:extLst>
          </c:dPt>
          <c:dLbls>
            <c:dLbl>
              <c:idx val="0"/>
              <c:layout>
                <c:manualLayout>
                  <c:x val="-7.2786286896022206E-2"/>
                  <c:y val="0.18098664194030609"/>
                </c:manualLayout>
              </c:layout>
              <c:tx>
                <c:rich>
                  <a:bodyPr/>
                  <a:lstStyle/>
                  <a:p>
                    <a:fld id="{AD9D9882-2595-4A01-BB87-58BCD5F25C7E}" type="VALUE">
                      <a:rPr lang="en-US" smtClean="0"/>
                      <a:pPr/>
                      <a:t>[VÆRDI]</a:t>
                    </a:fld>
                    <a:endParaRPr lang="da-DK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77A-412C-B83D-28041B7DD8F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7321459-9329-4E20-88CD-794B5FA6C641}" type="VALUE">
                      <a:rPr lang="en-US" smtClean="0"/>
                      <a:pPr/>
                      <a:t>[VÆRDI]</a:t>
                    </a:fld>
                    <a:endParaRPr lang="da-DK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77A-412C-B83D-28041B7DD8F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2189876-F9E7-4EF1-9670-27D071F8A718}" type="VALUE">
                      <a:rPr lang="en-US" smtClean="0"/>
                      <a:pPr/>
                      <a:t>[VÆRDI]</a:t>
                    </a:fld>
                    <a:r>
                      <a:rPr lang="en-US" baseline="0" dirty="0"/>
                      <a:t>;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77A-412C-B83D-28041B7DD8F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'Ark1'!$A$2:$A$4</c:f>
              <c:strCache>
                <c:ptCount val="3"/>
                <c:pt idx="0">
                  <c:v>Vedvarende energi og forsyning</c:v>
                </c:pt>
                <c:pt idx="1">
                  <c:v>Grøn mobilitet </c:v>
                </c:pt>
                <c:pt idx="2">
                  <c:v>Landbrug ogarealanvendelse</c:v>
                </c:pt>
              </c:strCache>
            </c:strRef>
          </c:cat>
          <c:val>
            <c:numRef>
              <c:f>'Ark1'!$B$2:$B$4</c:f>
              <c:numCache>
                <c:formatCode>#,##0</c:formatCode>
                <c:ptCount val="3"/>
                <c:pt idx="0">
                  <c:v>20000</c:v>
                </c:pt>
                <c:pt idx="1">
                  <c:v>20000</c:v>
                </c:pt>
                <c:pt idx="2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7A-412C-B83D-28041B7DD8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7375240057449812E-2"/>
          <c:y val="0.81758795012518959"/>
          <c:w val="0.35479589208772577"/>
          <c:h val="0.1747063189468275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0.52379</cdr:x>
      <cdr:y>0.03758</cdr:y>
    </cdr:from>
    <cdr:to>
      <cdr:x>0.92302</cdr:x>
      <cdr:y>0.92185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2B2AC7D-6ADD-BA5A-8EAB-2067C119D8A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30330" y="197416"/>
          <a:ext cx="4138929" cy="464528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B438-B4BA-4870-A368-061A39D04ACB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CAD8-D193-4F39-A488-8F403DF2DE2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57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8F5B-87DF-4A3E-85DC-CED9E5352619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60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871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7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81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68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290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Område (landbrug): Store tons, dygtige landmænd, mange greb (eksempelvis pyrolyse, biogas) – statslig opmærksomhed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43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5CAD8-D193-4F39-A488-8F403DF2DE2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0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43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45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52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15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365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088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68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11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4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29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66FE3-0B3B-4202-A683-B149C9EBA34D}" type="datetimeFigureOut">
              <a:rPr lang="da-DK" smtClean="0"/>
              <a:t>09-12-2024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2D23-AC48-4ED4-AFAB-2F584841AA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indhold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93" y="-742788"/>
            <a:ext cx="12985595" cy="8659769"/>
          </a:xfrm>
        </p:spPr>
      </p:pic>
      <p:sp>
        <p:nvSpPr>
          <p:cNvPr id="5" name="Tekstfelt 4"/>
          <p:cNvSpPr txBox="1"/>
          <p:nvPr/>
        </p:nvSpPr>
        <p:spPr>
          <a:xfrm>
            <a:off x="-375331" y="401145"/>
            <a:ext cx="13412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a-DK" sz="2400" dirty="0">
              <a:solidFill>
                <a:schemeClr val="bg1"/>
              </a:solidFill>
            </a:endParaRPr>
          </a:p>
          <a:p>
            <a:pPr algn="ctr"/>
            <a:endParaRPr lang="da-DK" sz="6000" dirty="0">
              <a:solidFill>
                <a:schemeClr val="bg1"/>
              </a:solidFill>
            </a:endParaRPr>
          </a:p>
          <a:p>
            <a:pPr algn="ctr"/>
            <a:r>
              <a:rPr lang="da-DK" sz="6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7" y="4981959"/>
            <a:ext cx="2122317" cy="1716142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1058333" y="304800"/>
            <a:ext cx="10896600" cy="93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5400" dirty="0"/>
              <a:t>Klimastrategi 2025-2050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4428067" y="1388533"/>
            <a:ext cx="438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B050"/>
                </a:solidFill>
              </a:rPr>
              <a:t>Fælles om Klimaet</a:t>
            </a:r>
            <a:endParaRPr lang="da-DK" sz="3600" dirty="0">
              <a:solidFill>
                <a:srgbClr val="FF0000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9376" y="5486308"/>
            <a:ext cx="106079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Dagsorden</a:t>
            </a:r>
            <a:br>
              <a:rPr lang="da-DK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Annette Bæk, Afdelingschef</a:t>
            </a:r>
            <a:r>
              <a:rPr lang="da-DK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da-DK" sz="2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Jeppe Uldal Kræmmergaard, Klimakoordinator</a:t>
            </a:r>
            <a:endParaRPr lang="da-DK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1355035" y="18554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a-DK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Indstilling af Klimastrategien i offentlig høring</a:t>
            </a:r>
            <a:br>
              <a:rPr lang="da-DK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8 uger (ultimo december til medio februar):</a:t>
            </a:r>
          </a:p>
          <a:p>
            <a:pPr>
              <a:lnSpc>
                <a:spcPct val="150000"/>
              </a:lnSpc>
            </a:pP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Rammen om klimastrategien</a:t>
            </a:r>
          </a:p>
          <a:p>
            <a:pPr>
              <a:lnSpc>
                <a:spcPct val="150000"/>
              </a:lnSpc>
            </a:pP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Status og målsætninger</a:t>
            </a:r>
          </a:p>
          <a:p>
            <a:pPr>
              <a:lnSpc>
                <a:spcPct val="150000"/>
              </a:lnSpc>
            </a:pP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Fremadrettet proces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F9B71B5-09A1-5440-F6F2-2BBC7727B574}"/>
              </a:ext>
            </a:extLst>
          </p:cNvPr>
          <p:cNvSpPr txBox="1"/>
          <p:nvPr/>
        </p:nvSpPr>
        <p:spPr>
          <a:xfrm rot="917227">
            <a:off x="8022551" y="1413889"/>
            <a:ext cx="2800593" cy="440120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sz="3200" dirty="0"/>
              <a:t>Klimastrategi 2025 -2050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dirty="0"/>
              <a:t>Byrådets dokument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9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is Climate Accord: The Background and Potential Impact of Rejoining">
            <a:extLst>
              <a:ext uri="{FF2B5EF4-FFF2-40B4-BE49-F238E27FC236}">
                <a16:creationId xmlns:a16="http://schemas.microsoft.com/office/drawing/2014/main" id="{D4CF9B06-FE33-4311-893B-B7BE95E1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05" y="1144588"/>
            <a:ext cx="7290946" cy="486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Assens Kommunes mål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838200" y="1825625"/>
            <a:ext cx="5970104" cy="4351338"/>
          </a:xfrm>
        </p:spPr>
        <p:txBody>
          <a:bodyPr>
            <a:normAutofit/>
          </a:bodyPr>
          <a:lstStyle/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Reducere CO2 udledning med mindst 70 % frem mod 2030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Opnå klimaneutralitet i 2050 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Være klimarobust i 2050</a:t>
            </a:r>
            <a:b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(tilpasning til klimaforandringer)</a:t>
            </a:r>
          </a:p>
          <a:p>
            <a:endParaRPr lang="da-DK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da-DK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Samarbejde med Klimaalliancen, CONCITO og C40</a:t>
            </a:r>
          </a:p>
        </p:txBody>
      </p:sp>
    </p:spTree>
    <p:extLst>
      <p:ext uri="{BB962C8B-B14F-4D97-AF65-F5344CB8AC3E}">
        <p14:creationId xmlns:p14="http://schemas.microsoft.com/office/powerpoint/2010/main" val="363142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Planen går fra                        Til </a:t>
            </a:r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008">
            <a:off x="2948178" y="1482917"/>
            <a:ext cx="3059898" cy="4351338"/>
          </a:xfrm>
        </p:spPr>
      </p:pic>
      <p:pic>
        <p:nvPicPr>
          <p:cNvPr id="6" name="Billede 5" descr="Skærmkli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0665">
            <a:off x="828879" y="2424576"/>
            <a:ext cx="2412190" cy="3517971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 rot="20817686">
            <a:off x="7274482" y="1217290"/>
            <a:ext cx="2800593" cy="440120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sz="3200" dirty="0"/>
              <a:t>Klimastrategi 2025 -2050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dirty="0"/>
              <a:t>Byrådets dokument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Tekstfelt 9"/>
          <p:cNvSpPr txBox="1"/>
          <p:nvPr/>
        </p:nvSpPr>
        <p:spPr>
          <a:xfrm rot="1311185">
            <a:off x="10039523" y="3143650"/>
            <a:ext cx="1633646" cy="230832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sz="1400" dirty="0">
                <a:solidFill>
                  <a:schemeClr val="tx1"/>
                </a:solidFill>
              </a:rPr>
              <a:t>Implementerings</a:t>
            </a:r>
            <a:r>
              <a:rPr lang="da-DK" dirty="0">
                <a:solidFill>
                  <a:schemeClr val="tx1"/>
                </a:solidFill>
              </a:rPr>
              <a:t> ark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For hvert </a:t>
            </a:r>
          </a:p>
          <a:p>
            <a:pPr algn="ctr"/>
            <a:r>
              <a:rPr lang="da-DK" dirty="0" smtClean="0">
                <a:solidFill>
                  <a:schemeClr val="tx1"/>
                </a:solidFill>
              </a:rPr>
              <a:t>Tema</a:t>
            </a:r>
          </a:p>
          <a:p>
            <a:pPr algn="ctr"/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422523" y="5934670"/>
            <a:ext cx="11785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92 sider</a:t>
            </a:r>
          </a:p>
        </p:txBody>
      </p:sp>
      <p:sp>
        <p:nvSpPr>
          <p:cNvPr id="12" name="Rektangel 11"/>
          <p:cNvSpPr/>
          <p:nvPr/>
        </p:nvSpPr>
        <p:spPr>
          <a:xfrm>
            <a:off x="8187158" y="5781301"/>
            <a:ext cx="27013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Ca. 20 sider + 10 ark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r>
              <a:rPr lang="da-DK" dirty="0"/>
              <a:t>Hvordan er det gået?         </a:t>
            </a:r>
            <a:r>
              <a:rPr lang="da-DK" dirty="0">
                <a:solidFill>
                  <a:srgbClr val="00B050"/>
                </a:solidFill>
              </a:rPr>
              <a:t>17 % reduktion </a:t>
            </a:r>
          </a:p>
        </p:txBody>
      </p:sp>
      <p:graphicFrame>
        <p:nvGraphicFramePr>
          <p:cNvPr id="10" name="Pladsholder til indhold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1116181"/>
              </p:ext>
            </p:extLst>
          </p:nvPr>
        </p:nvGraphicFramePr>
        <p:xfrm>
          <a:off x="453316" y="1063988"/>
          <a:ext cx="6168193" cy="515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sp>
        <p:nvSpPr>
          <p:cNvPr id="11" name="Tekstfelt 1"/>
          <p:cNvSpPr txBox="1">
            <a:spLocks noGrp="1"/>
          </p:cNvSpPr>
          <p:nvPr>
            <p:ph sz="half" idx="2"/>
          </p:nvPr>
        </p:nvSpPr>
        <p:spPr>
          <a:xfrm>
            <a:off x="6509085" y="1825625"/>
            <a:ext cx="5181600" cy="4351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da-DK" sz="3200" dirty="0"/>
              <a:t>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522829089"/>
              </p:ext>
            </p:extLst>
          </p:nvPr>
        </p:nvGraphicFramePr>
        <p:xfrm>
          <a:off x="6678664" y="1176816"/>
          <a:ext cx="5093873" cy="50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kstfelt 14"/>
          <p:cNvSpPr txBox="1"/>
          <p:nvPr/>
        </p:nvSpPr>
        <p:spPr>
          <a:xfrm>
            <a:off x="1970324" y="6140160"/>
            <a:ext cx="314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/>
              <a:t>2018  12 tons per indbygger 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771517" y="6140160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2022  10 </a:t>
            </a:r>
            <a:r>
              <a:rPr lang="da-DK" sz="2000" dirty="0"/>
              <a:t>tons</a:t>
            </a:r>
            <a:r>
              <a:rPr lang="da-DK" dirty="0"/>
              <a:t> per indbygger 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6096000" y="268345"/>
            <a:ext cx="5892450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00407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2400" dirty="0"/>
              <a:t>Fra 410.000 tons i 2022 til 200.000 tons i 2030</a:t>
            </a:r>
          </a:p>
          <a:p>
            <a:r>
              <a:rPr lang="da-DK" sz="2400" dirty="0"/>
              <a:t> </a:t>
            </a:r>
            <a:r>
              <a:rPr lang="da-DK" sz="2400" dirty="0">
                <a:sym typeface="Wingdings" panose="05000000000000000000" pitchFamily="2" charset="2"/>
              </a:rPr>
              <a:t> </a:t>
            </a:r>
            <a:r>
              <a:rPr lang="da-DK" sz="2400" dirty="0"/>
              <a:t>BAU bringer os på 300.000 tons</a:t>
            </a:r>
          </a:p>
          <a:p>
            <a:r>
              <a:rPr lang="da-DK" sz="2400" dirty="0">
                <a:sym typeface="Wingdings" panose="05000000000000000000" pitchFamily="2" charset="2"/>
              </a:rPr>
              <a:t>  Cirka 100.000 tons via lokale indsatser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6572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            </a:t>
            </a:r>
            <a:endParaRPr lang="da-DK" dirty="0"/>
          </a:p>
        </p:txBody>
      </p:sp>
      <p:pic>
        <p:nvPicPr>
          <p:cNvPr id="4" name="Pladsholder til indhold 3" descr="Skærmkli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2" y="222293"/>
            <a:ext cx="9892145" cy="5987921"/>
          </a:xfr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338667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5" y="5791652"/>
            <a:ext cx="1066348" cy="106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5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ens Kommune (1970-2006) - Wikipedia, den frie encyklopædi">
            <a:extLst>
              <a:ext uri="{FF2B5EF4-FFF2-40B4-BE49-F238E27FC236}">
                <a16:creationId xmlns:a16="http://schemas.microsoft.com/office/drawing/2014/main" id="{FC37132F-C23E-EC16-FB18-488695C6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70" y="381670"/>
            <a:ext cx="5490635" cy="617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Revidering af Klimastrategien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1269898" y="1833938"/>
            <a:ext cx="65664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Første revidering siden 2020: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Skærpede krav angående</a:t>
            </a:r>
            <a:b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fossil udfasning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Skærpede krav angående</a:t>
            </a:r>
            <a:b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kommunens roller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Skærpede krav til indarbejdelse af gevinster og byrder</a:t>
            </a:r>
          </a:p>
          <a:p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Skærpede krav angående</a:t>
            </a:r>
            <a:b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a-DK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hverdagens klimavenlige valg</a:t>
            </a:r>
          </a:p>
        </p:txBody>
      </p:sp>
    </p:spTree>
    <p:extLst>
      <p:ext uri="{BB962C8B-B14F-4D97-AF65-F5344CB8AC3E}">
        <p14:creationId xmlns:p14="http://schemas.microsoft.com/office/powerpoint/2010/main" val="744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766613"/>
          </a:xfrm>
        </p:spPr>
        <p:txBody>
          <a:bodyPr>
            <a:normAutofit/>
          </a:bodyPr>
          <a:lstStyle/>
          <a:p>
            <a:r>
              <a:rPr lang="da-DK" sz="3200" dirty="0"/>
              <a:t>Klimastrategiens fordeling af målet om 100.000 tons </a:t>
            </a:r>
          </a:p>
        </p:txBody>
      </p:sp>
      <p:graphicFrame>
        <p:nvGraphicFramePr>
          <p:cNvPr id="9" name="Pladsholder til indhold 8"/>
          <p:cNvGraphicFramePr>
            <a:graphicFrameLocks noGrp="1"/>
          </p:cNvGraphicFramePr>
          <p:nvPr>
            <p:ph sz="half" idx="1"/>
          </p:nvPr>
        </p:nvGraphicFramePr>
        <p:xfrm>
          <a:off x="1359535" y="3712115"/>
          <a:ext cx="4138930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465">
                  <a:extLst>
                    <a:ext uri="{9D8B030D-6E8A-4147-A177-3AD203B41FA5}">
                      <a16:colId xmlns:a16="http://schemas.microsoft.com/office/drawing/2014/main" val="762274117"/>
                    </a:ext>
                  </a:extLst>
                </a:gridCol>
                <a:gridCol w="2069465">
                  <a:extLst>
                    <a:ext uri="{9D8B030D-6E8A-4147-A177-3AD203B41FA5}">
                      <a16:colId xmlns:a16="http://schemas.microsoft.com/office/drawing/2014/main" val="14951786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Varme og vedvarende energi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20.000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6391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Grøn Mobilitet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20.000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857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Landbrug og arealanvendelse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60.000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379814"/>
                  </a:ext>
                </a:extLst>
              </a:tr>
            </a:tbl>
          </a:graphicData>
        </a:graphic>
      </p:graphicFrame>
      <p:sp>
        <p:nvSpPr>
          <p:cNvPr id="4" name="Rektangel 3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graphicFrame>
        <p:nvGraphicFramePr>
          <p:cNvPr id="10" name="Pladsholder til indhold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972723"/>
              </p:ext>
            </p:extLst>
          </p:nvPr>
        </p:nvGraphicFramePr>
        <p:xfrm>
          <a:off x="986490" y="841428"/>
          <a:ext cx="10367310" cy="525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29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/>
        </p:nvCxnSpPr>
        <p:spPr>
          <a:xfrm flipV="1">
            <a:off x="727663" y="3982691"/>
            <a:ext cx="11387797" cy="1"/>
          </a:xfrm>
          <a:prstGeom prst="line">
            <a:avLst/>
          </a:prstGeom>
          <a:ln w="571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Lige forbindelse 20"/>
          <p:cNvCxnSpPr>
            <a:cxnSpLocks/>
            <a:stCxn id="8" idx="2"/>
          </p:cNvCxnSpPr>
          <p:nvPr/>
        </p:nvCxnSpPr>
        <p:spPr>
          <a:xfrm flipH="1">
            <a:off x="1920242" y="3459395"/>
            <a:ext cx="1" cy="542662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>
            <a:cxnSpLocks/>
          </p:cNvCxnSpPr>
          <p:nvPr/>
        </p:nvCxnSpPr>
        <p:spPr>
          <a:xfrm>
            <a:off x="10304115" y="3427636"/>
            <a:ext cx="0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 flipH="1">
            <a:off x="7669329" y="3427636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/>
          <p:cNvCxnSpPr/>
          <p:nvPr/>
        </p:nvCxnSpPr>
        <p:spPr>
          <a:xfrm flipH="1">
            <a:off x="5489564" y="3429000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/>
          <p:cNvCxnSpPr/>
          <p:nvPr/>
        </p:nvCxnSpPr>
        <p:spPr>
          <a:xfrm flipH="1">
            <a:off x="3834049" y="3440460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/>
        </p:nvCxnSpPr>
        <p:spPr>
          <a:xfrm flipH="1">
            <a:off x="2744624" y="4007358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Fremadrettet proces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713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1263537" y="2676231"/>
            <a:ext cx="1313411" cy="78316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April 24</a:t>
            </a:r>
          </a:p>
          <a:p>
            <a:pPr algn="ctr"/>
            <a:r>
              <a:rPr lang="da-DK" dirty="0"/>
              <a:t>Igangsat MTP</a:t>
            </a:r>
          </a:p>
        </p:txBody>
      </p:sp>
      <p:sp>
        <p:nvSpPr>
          <p:cNvPr id="10" name="Rektangel 9"/>
          <p:cNvSpPr/>
          <p:nvPr/>
        </p:nvSpPr>
        <p:spPr>
          <a:xfrm>
            <a:off x="2180835" y="4534033"/>
            <a:ext cx="1274618" cy="84352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April 24</a:t>
            </a:r>
          </a:p>
          <a:p>
            <a:pPr algn="ctr"/>
            <a:r>
              <a:rPr lang="da-DK" dirty="0"/>
              <a:t>Tema Byråd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941308" y="4504609"/>
            <a:ext cx="1288472" cy="110901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Aug. 24 Temaer valgt af byråd</a:t>
            </a:r>
          </a:p>
        </p:txBody>
      </p:sp>
      <p:sp>
        <p:nvSpPr>
          <p:cNvPr id="12" name="Rektangel 11"/>
          <p:cNvSpPr/>
          <p:nvPr/>
        </p:nvSpPr>
        <p:spPr>
          <a:xfrm>
            <a:off x="10087183" y="4477225"/>
            <a:ext cx="1439486" cy="581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Mar.  25 Godkendelse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258930" y="2864834"/>
            <a:ext cx="1280160" cy="58189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Juni 24</a:t>
            </a:r>
          </a:p>
          <a:p>
            <a:pPr algn="ctr"/>
            <a:r>
              <a:rPr lang="da-DK" dirty="0" err="1"/>
              <a:t>Kickoff</a:t>
            </a:r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4802869" y="2475036"/>
            <a:ext cx="1384063" cy="969553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Sep.-okt. 24</a:t>
            </a:r>
          </a:p>
          <a:p>
            <a:pPr algn="ctr"/>
            <a:r>
              <a:rPr lang="da-DK" dirty="0"/>
              <a:t>Workshop, møder, tekst</a:t>
            </a:r>
          </a:p>
        </p:txBody>
      </p:sp>
      <p:sp>
        <p:nvSpPr>
          <p:cNvPr id="16" name="Rektangel 15"/>
          <p:cNvSpPr/>
          <p:nvPr/>
        </p:nvSpPr>
        <p:spPr>
          <a:xfrm>
            <a:off x="9241549" y="2233656"/>
            <a:ext cx="2150141" cy="12340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a-DK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Dec</a:t>
            </a:r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24 - feb. 25</a:t>
            </a:r>
          </a:p>
          <a:p>
            <a:pPr algn="ctr"/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Høring, yderligere politisk behandling og certificering</a:t>
            </a:r>
          </a:p>
        </p:txBody>
      </p:sp>
      <p:sp>
        <p:nvSpPr>
          <p:cNvPr id="17" name="Rektangel 16"/>
          <p:cNvSpPr/>
          <p:nvPr/>
        </p:nvSpPr>
        <p:spPr>
          <a:xfrm>
            <a:off x="6702436" y="2272338"/>
            <a:ext cx="2245617" cy="11776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5715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err="1">
                <a:solidFill>
                  <a:schemeClr val="bg1"/>
                </a:solidFill>
              </a:rPr>
              <a:t>Nov</a:t>
            </a:r>
            <a:r>
              <a:rPr lang="da-DK" dirty="0">
                <a:solidFill>
                  <a:schemeClr val="bg1"/>
                </a:solidFill>
              </a:rPr>
              <a:t>-dec. 24</a:t>
            </a:r>
          </a:p>
          <a:p>
            <a:pPr algn="ctr"/>
            <a:r>
              <a:rPr lang="da-DK" dirty="0">
                <a:solidFill>
                  <a:schemeClr val="bg1"/>
                </a:solidFill>
              </a:rPr>
              <a:t>Implementerings-ark laves 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145442" y="4525660"/>
            <a:ext cx="1439487" cy="108796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Dec. 24</a:t>
            </a:r>
          </a:p>
          <a:p>
            <a:pPr algn="ctr"/>
            <a:r>
              <a:rPr lang="da-DK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Hørings-udgave i MTP og  Byråd</a:t>
            </a:r>
          </a:p>
        </p:txBody>
      </p:sp>
      <p:sp>
        <p:nvSpPr>
          <p:cNvPr id="33" name="Rektangel 32"/>
          <p:cNvSpPr/>
          <p:nvPr/>
        </p:nvSpPr>
        <p:spPr>
          <a:xfrm>
            <a:off x="5805345" y="4500569"/>
            <a:ext cx="1274618" cy="11776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Okt. 24</a:t>
            </a:r>
          </a:p>
          <a:p>
            <a:pPr algn="ctr"/>
            <a:r>
              <a:rPr lang="da-DK" dirty="0"/>
              <a:t>Unge-workshop Campus </a:t>
            </a:r>
          </a:p>
        </p:txBody>
      </p:sp>
      <p:cxnSp>
        <p:nvCxnSpPr>
          <p:cNvPr id="35" name="Lige forbindelse 34"/>
          <p:cNvCxnSpPr/>
          <p:nvPr/>
        </p:nvCxnSpPr>
        <p:spPr>
          <a:xfrm flipH="1">
            <a:off x="6409757" y="3978909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35">
            <a:extLst>
              <a:ext uri="{FF2B5EF4-FFF2-40B4-BE49-F238E27FC236}">
                <a16:creationId xmlns:a16="http://schemas.microsoft.com/office/drawing/2014/main" id="{AC5B5E90-E0B4-D671-3372-23483415084B}"/>
              </a:ext>
            </a:extLst>
          </p:cNvPr>
          <p:cNvSpPr/>
          <p:nvPr/>
        </p:nvSpPr>
        <p:spPr>
          <a:xfrm>
            <a:off x="203550" y="0"/>
            <a:ext cx="499533" cy="6940304"/>
          </a:xfrm>
          <a:prstGeom prst="rect">
            <a:avLst/>
          </a:prstGeom>
          <a:solidFill>
            <a:srgbClr val="6FAC4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ladsholder til indhold 5">
            <a:extLst>
              <a:ext uri="{FF2B5EF4-FFF2-40B4-BE49-F238E27FC236}">
                <a16:creationId xmlns:a16="http://schemas.microsoft.com/office/drawing/2014/main" id="{34E945DC-21A9-02F0-3E13-3C0069F63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58" y="5791652"/>
            <a:ext cx="1066348" cy="1066348"/>
          </a:xfrm>
          <a:prstGeom prst="rect">
            <a:avLst/>
          </a:prstGeom>
        </p:spPr>
      </p:pic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AE845496-DFBD-16B8-FAF6-28003EABDAF1}"/>
              </a:ext>
            </a:extLst>
          </p:cNvPr>
          <p:cNvCxnSpPr/>
          <p:nvPr/>
        </p:nvCxnSpPr>
        <p:spPr>
          <a:xfrm flipH="1">
            <a:off x="4624532" y="3978909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1B67C90C-31AB-A7BA-536C-53560D04605F}"/>
              </a:ext>
            </a:extLst>
          </p:cNvPr>
          <p:cNvCxnSpPr/>
          <p:nvPr/>
        </p:nvCxnSpPr>
        <p:spPr>
          <a:xfrm flipH="1">
            <a:off x="8865186" y="4017846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37EB477A-4850-5C05-BF71-3AE504CB752A}"/>
              </a:ext>
            </a:extLst>
          </p:cNvPr>
          <p:cNvCxnSpPr/>
          <p:nvPr/>
        </p:nvCxnSpPr>
        <p:spPr>
          <a:xfrm flipH="1">
            <a:off x="10756234" y="3986474"/>
            <a:ext cx="1" cy="542663"/>
          </a:xfrm>
          <a:prstGeom prst="line">
            <a:avLst/>
          </a:prstGeom>
          <a:ln w="28575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6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8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8647E"/>
      </a:accent1>
      <a:accent2>
        <a:srgbClr val="F39200"/>
      </a:accent2>
      <a:accent3>
        <a:srgbClr val="196B24"/>
      </a:accent3>
      <a:accent4>
        <a:srgbClr val="184672"/>
      </a:accent4>
      <a:accent5>
        <a:srgbClr val="7030A0"/>
      </a:accent5>
      <a:accent6>
        <a:srgbClr val="C00000"/>
      </a:accent6>
      <a:hlink>
        <a:srgbClr val="467886"/>
      </a:hlink>
      <a:folHlink>
        <a:srgbClr val="96607D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313</Words>
  <Application>Microsoft Office PowerPoint</Application>
  <PresentationFormat>Widescreen</PresentationFormat>
  <Paragraphs>101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Office-tema</vt:lpstr>
      <vt:lpstr>PowerPoint-præsentation</vt:lpstr>
      <vt:lpstr>Dagsorden Annette Bæk, Afdelingschef Jeppe Uldal Kræmmergaard, Klimakoordinator</vt:lpstr>
      <vt:lpstr>Assens Kommunes mål</vt:lpstr>
      <vt:lpstr>Planen går fra                        Til </vt:lpstr>
      <vt:lpstr>Hvordan er det gået?         17 % reduktion </vt:lpstr>
      <vt:lpstr>            </vt:lpstr>
      <vt:lpstr>Revidering af Klimastrategien</vt:lpstr>
      <vt:lpstr>Klimastrategiens fordeling af målet om 100.000 tons </vt:lpstr>
      <vt:lpstr>Fremadrettet proces</vt:lpstr>
    </vt:vector>
  </TitlesOfParts>
  <Company>Assens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Bæk</dc:creator>
  <cp:lastModifiedBy>Annette Bæk</cp:lastModifiedBy>
  <cp:revision>92</cp:revision>
  <cp:lastPrinted>2024-11-04T15:04:32Z</cp:lastPrinted>
  <dcterms:created xsi:type="dcterms:W3CDTF">2024-09-04T07:22:14Z</dcterms:created>
  <dcterms:modified xsi:type="dcterms:W3CDTF">2024-12-09T14:54:55Z</dcterms:modified>
</cp:coreProperties>
</file>